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0" y="0"/>
            <a:ext cx="2194560" cy="5143500"/>
          </a:xfrm>
          <a:prstGeom prst="rect">
            <a:avLst/>
          </a:prstGeom>
          <a:solidFill>
            <a:srgbClr val="162B50"/>
          </a:solidFill>
          <a:ln w="12700">
            <a:solidFill>
              <a:srgbClr val="162B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23760" y="274320"/>
            <a:ext cx="1645920" cy="1645920"/>
          </a:xfrm>
          <a:prstGeom prst="ellipse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589520" y="3200400"/>
            <a:ext cx="1097280" cy="1097280"/>
          </a:xfrm>
          <a:prstGeom prst="ellipse">
            <a:avLst/>
          </a:prstGeom>
          <a:solidFill>
            <a:srgbClr val="C8960C">
              <a:alpha val="40000"/>
            </a:srgbClr>
          </a:solidFill>
          <a:ln w="12700">
            <a:solidFill>
              <a:srgbClr val="C8960C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40080"/>
            <a:ext cx="1097280" cy="109728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822960"/>
            <a:ext cx="2560320" cy="3200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" y="8229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DEFENSE PRESENTATION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274320" y="1325880"/>
            <a:ext cx="6492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Monee ERP</a:t>
            </a:r>
            <a:endParaRPr lang="en-US" sz="5200" dirty="0"/>
          </a:p>
        </p:txBody>
      </p:sp>
      <p:sp>
        <p:nvSpPr>
          <p:cNvPr id="11" name="Shape 8"/>
          <p:cNvSpPr/>
          <p:nvPr/>
        </p:nvSpPr>
        <p:spPr>
          <a:xfrm>
            <a:off x="274320" y="2212848"/>
            <a:ext cx="5029200" cy="4572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74320" y="2331720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نظام محاسبة مؤسسي متكامل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274320" y="2880360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AA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Accounting System – Built on Strict GAAP / IFRS Principles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62B50"/>
          </a:solidFill>
          <a:ln w="12700">
            <a:solidFill>
              <a:srgbClr val="162B5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74320" y="4645152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15  •  Node.js  •  SQLite (better-sqlite3)  •  Multi-Tenant  •  Double-Entry Engine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قائمة المركز المالي  |  Balance Sheet — Integrity Enforcement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1097280" y="960120"/>
            <a:ext cx="6949440" cy="7498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960120"/>
            <a:ext cx="6949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Assets  =  Liabilities  +  Equity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274320" y="1874520"/>
            <a:ext cx="2743200" cy="301752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874520"/>
            <a:ext cx="2743200" cy="109728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0299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الأصول  (Assets)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260604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266090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البنوك والنقدية (1xx)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315468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320954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العملاء والذمم (103)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11480" y="370332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375818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المخزون (105)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11480" y="425196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" y="430682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الأصول الثابتة (101)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154680" y="1874520"/>
            <a:ext cx="2743200" cy="301752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154680" y="1874520"/>
            <a:ext cx="2743200" cy="109728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46120" y="20299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الالتزامات  (Liabilities)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291840" y="260604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55848" y="266090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الموردون (203)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91840" y="315468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55848" y="320954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القروض طويلة الأجل (202)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91840" y="370332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55848" y="375818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الضرائب والمستحقات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035040" y="1874520"/>
            <a:ext cx="2743200" cy="301752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035040" y="1874520"/>
            <a:ext cx="2743200" cy="10972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26480" y="202996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حقوق الملكية  (Equity)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172200" y="260604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36208" y="266090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رأس المال المدفوع (201)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172200" y="315468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36208" y="320954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الأرباح المرحّلة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172200" y="3703320"/>
            <a:ext cx="2468880" cy="438912"/>
          </a:xfrm>
          <a:prstGeom prst="rect">
            <a:avLst/>
          </a:prstGeom>
          <a:solidFill>
            <a:srgbClr val="1A2D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36208" y="3758184"/>
            <a:ext cx="2340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Net Income (من قائمة الدخل)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التحكم في الدورة المحاسبية  |  Accounting Period Control &amp; Closures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19659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6B7FA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1965960" cy="73152"/>
          </a:xfrm>
          <a:prstGeom prst="rect">
            <a:avLst/>
          </a:prstGeom>
          <a:solidFill>
            <a:srgbClr val="6B7FA3"/>
          </a:solidFill>
          <a:ln w="12700">
            <a:solidFill>
              <a:srgbClr val="6B7FA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12344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7472" y="16642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مسودة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47472" y="193852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فترة جديدة لم تُفتح بعد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240280" y="1463040"/>
            <a:ext cx="182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423160" y="1115568"/>
            <a:ext cx="19659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6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23160" y="1115568"/>
            <a:ext cx="1965960" cy="73152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96312" y="12344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496312" y="16642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مفتوحة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496312" y="193852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تسجيل القيود مسموح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389120" y="1463040"/>
            <a:ext cx="182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572000" y="1115568"/>
            <a:ext cx="19659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0" y="1115568"/>
            <a:ext cx="196596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45152" y="12344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645152" y="16642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قيد الإغلاق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645152" y="193852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المراجعة والتعديل فقط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537960" y="1463040"/>
            <a:ext cx="182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720840" y="1115568"/>
            <a:ext cx="19659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720840" y="1115568"/>
            <a:ext cx="19659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793992" y="12344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793992" y="16642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مغلقة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793992" y="193852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لا يُسمح بأي تعديل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2743200"/>
            <a:ext cx="416052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74320" y="2743200"/>
            <a:ext cx="4160520" cy="9144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2889504"/>
            <a:ext cx="365760" cy="36576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896112" y="2889504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ليه مينفعش تعدّل بيانات الفترة المغلقة؟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411480" y="3310128"/>
            <a:ext cx="3840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مبدأ المحاسبة: </a:t>
            </a:r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البيانات التاريخية مقدّسة. لو سمحنا بتعديل فترة مغلقة، بنكسر إمكانية المقارنة (Comparability) والمصداقية (Reliability) للتقارير المالية.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الحل: 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أي تصحيح في فترة سابقة يتم عبر قيد تعديل (Adjusting Entry) في الفترة الحالية — لا بتعديل مباشر.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4709160" y="2743200"/>
            <a:ext cx="416052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2"/>
          <p:cNvSpPr/>
          <p:nvPr/>
        </p:nvSpPr>
        <p:spPr>
          <a:xfrm>
            <a:off x="4709160" y="2743200"/>
            <a:ext cx="4160520" cy="914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846320" y="2889504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ماذا يحدث عند محاولة الترحيل في فترة مغلقة؟</a:t>
            </a:r>
            <a:endParaRPr lang="en-US" sz="1200" dirty="0"/>
          </a:p>
        </p:txBody>
      </p:sp>
      <p:sp>
        <p:nvSpPr>
          <p:cNvPr id="37" name="Text 34"/>
          <p:cNvSpPr/>
          <p:nvPr/>
        </p:nvSpPr>
        <p:spPr>
          <a:xfrm>
            <a:off x="4846320" y="3310128"/>
            <a:ext cx="3840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النظام يتحقق أولًا من حالة الـ Accounting Period قبل قبول أي Journal Entry.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لو الفترة Closed أو غير موجودة: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HTTP 422 — 'Entry date falls outside an Open accounting period'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لا يُحفظ أي شيء — الـ Transaction لا تبدأ أصلًا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هذا حماية محاسبية قانونية وليس مجرد Feature.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إمكانية التدقيق ومنع الأخطاء  |  Auditability &amp; Error Prevention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274320" y="1024128"/>
            <a:ext cx="4251960" cy="182880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024128"/>
            <a:ext cx="4251960" cy="109728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" y="1225296"/>
            <a:ext cx="502920" cy="502920"/>
          </a:xfrm>
          <a:prstGeom prst="ellipse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6344" y="1252728"/>
            <a:ext cx="448056" cy="44805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78992" y="1225296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Journal Entries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438912" y="1847088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القيود المُرحَّلة غير قابلة للحذف أو التعديل — أبدًا. هذا أحد أهم مبادئ التدقيق المالي (Audit Integrity).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736592" y="1024128"/>
            <a:ext cx="4251960" cy="182880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36592" y="1024128"/>
            <a:ext cx="4251960" cy="10972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901184" y="1225296"/>
            <a:ext cx="502920" cy="50292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616" y="1252728"/>
            <a:ext cx="448056" cy="44805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541264" y="1225296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4901184" y="1847088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كل عملية مسجّلة: من أنشأ القيد؟ متى؟ ما هي التفاصيل؟ كل سطر مرتبط بـ user_id وتوقيت زمني دقيق.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274320" y="3054096"/>
            <a:ext cx="4251960" cy="182880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274320" y="3054096"/>
            <a:ext cx="4251960" cy="10972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438912" y="3255264"/>
            <a:ext cx="502920" cy="502920"/>
          </a:xfrm>
          <a:prstGeom prst="ellipse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" y="3282696"/>
            <a:ext cx="448056" cy="448056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078992" y="325526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Reversal Entries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438912" y="3877056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التصحيح يتم عبر Reversal Entry فقط — قيد جديد يعكس القيد الأصلي. ده الأسلوب المحاسبي الصحيح والمعتمد دوليًا.</a:t>
            </a:r>
            <a:endParaRPr lang="en-US" sz="1050" dirty="0"/>
          </a:p>
        </p:txBody>
      </p:sp>
      <p:sp>
        <p:nvSpPr>
          <p:cNvPr id="24" name="Shape 19"/>
          <p:cNvSpPr/>
          <p:nvPr/>
        </p:nvSpPr>
        <p:spPr>
          <a:xfrm>
            <a:off x="4736592" y="3054096"/>
            <a:ext cx="4251960" cy="182880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736592" y="3054096"/>
            <a:ext cx="4251960" cy="10972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4901184" y="3255264"/>
            <a:ext cx="502920" cy="5029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8616" y="3282696"/>
            <a:ext cx="448056" cy="448056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541264" y="325526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Isolation</a:t>
            </a:r>
            <a:endParaRPr lang="en-US" sz="1250" dirty="0"/>
          </a:p>
        </p:txBody>
      </p:sp>
      <p:sp>
        <p:nvSpPr>
          <p:cNvPr id="29" name="Text 23"/>
          <p:cNvSpPr/>
          <p:nvPr/>
        </p:nvSpPr>
        <p:spPr>
          <a:xfrm>
            <a:off x="4901184" y="3877056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كل مستأجر (Tenant) بياناته معزولة تمامًا بـ WHERE created_by = ?. مستحيل مستخدم يرى أو يعدل بيانات غيره.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دور التكنولوجيا  |  Technology as the Enforcement Layer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التكنولوجيا في Monee ERP ليست الهدف — هي الأداة التي تُطبِّق قوانين المحاسبة بشكل آلي ودقيق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1719072"/>
            <a:ext cx="2788920" cy="32186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719072"/>
            <a:ext cx="2788920" cy="914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84708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(Next.js)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267712"/>
            <a:ext cx="2606040" cy="292608"/>
          </a:xfrm>
          <a:prstGeom prst="rect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677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UX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84048" y="2633472"/>
            <a:ext cx="257860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Live Debit/Credit balance counter</a:t>
            </a:r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Post button disabled if imbalanced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Only Leaf Accounts selectable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Period status shown clearly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182112" y="1719072"/>
            <a:ext cx="2788920" cy="32186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82112" y="1719072"/>
            <a:ext cx="2788920" cy="9144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73552" y="184708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(Node.js)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73552" y="2267712"/>
            <a:ext cx="2606040" cy="292608"/>
          </a:xfrm>
          <a:prstGeom prst="rect">
            <a:avLst/>
          </a:prstGeom>
          <a:solidFill>
            <a:srgbClr val="0E7C7B">
              <a:alpha val="15000"/>
            </a:srgbClr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73552" y="22677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Rules Engine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91840" y="2633472"/>
            <a:ext cx="257860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Server-side balance validation</a:t>
            </a:r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Period status enforcement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Account type verification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Atomic Transaction handling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089904" y="1719072"/>
            <a:ext cx="2788920" cy="32186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089904" y="1719072"/>
            <a:ext cx="2788920" cy="91440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81344" y="184708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(SQLite)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181344" y="2267712"/>
            <a:ext cx="2606040" cy="292608"/>
          </a:xfrm>
          <a:prstGeom prst="rect">
            <a:avLst/>
          </a:prstGeom>
          <a:solidFill>
            <a:srgbClr val="1A6B3C">
              <a:alpha val="15000"/>
            </a:srgbClr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81344" y="22677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Data Guard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99632" y="2633472"/>
            <a:ext cx="257860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ROLLBACK on constraint breach</a:t>
            </a:r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Foreign key integrity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Immutable posted entries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Isolated tenant data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4773168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لماذا Frontend Validation وحدها غير كافية؟ — لأن المستخدم يمكنه تجاوزها. الـ Backend هو الـ Accountant الحقيقي.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لماذا هذا نظام محاسبة حقيقي؟  |  Why a Real Accounting System</a:t>
            </a:r>
            <a:endParaRPr lang="en-US" sz="19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914400"/>
          <a:ext cx="8778240" cy="4114800"/>
        </p:xfrm>
        <a:graphic>
          <a:graphicData uri="http://schemas.openxmlformats.org/drawingml/2006/table">
            <a:tbl>
              <a:tblPr/>
              <a:tblGrid>
                <a:gridCol w="1737360"/>
                <a:gridCol w="1828800"/>
                <a:gridCol w="2286000"/>
                <a:gridCol w="2926080"/>
              </a:tblGrid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0D1F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المعيار / Criterion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96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0D1F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تطبيق CRUD عادي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96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0D1F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Monee ERP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960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0D1F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المبرر المحاسبي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960C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Double-Entry Enforcement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غير مطبّق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Transaction ROLLBACK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قانون أساسي في GAAP / IFRS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Normal Balance Rules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أرقام فقط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محسوب ديناميكيًا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أساس صحة التقارير المالية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Postable Leaf-Node Rule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أي حساب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is_postable = 1 فقط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دقة التدقيق (Audit Precision)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 Locking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غير موجود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Open / Closed enforcement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حماية التاريخ المالي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 Trail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يمكن الحذف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Immutable + Reversal only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مبدأ المصداقية المحاسبية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Financial Statement Logic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يدوي أو hardcoded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Derived from COA dynamically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ربط نظري صحيح بالحسابات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Balance Sheet Equation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999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 غير مُتحقق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9FE8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 Runtime integrity check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8D8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Assets = Liabilities + Equity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8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القيمة الأكاديمية للمشروع  |  Academic Value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122529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Double-Entry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47472" y="171907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القيد المزدوج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47472" y="202996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04825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مطبّق بدقة رياضية: Σ Debit = Σ Credit في كل معاملة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441448" y="111556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41448" y="111556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14600" y="122529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of Accounts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Hierarchy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514600" y="171907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دليل الحسابات الشجري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514600" y="202996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32888" y="204825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9-digit tree, recursive aggregation، Postable Leaf Rule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608576" y="111556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08576" y="111556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81728" y="122529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 Balance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681728" y="171907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نظرية الرصيد الطبيعي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202996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0016" y="204825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خوارزمية حسابات صحيحة لكل نوع حساب ديناميكيًا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775704" y="111556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775704" y="111556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48856" y="122529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Balance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848856" y="171907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ميزان المراجعة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848856" y="202996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67144" y="204825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مُشتق من Journal Entries بفصل Opening Balance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274320" y="303580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74320" y="303580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7472" y="314553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Statement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347472" y="363931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قائمة الدخل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347472" y="395020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5760" y="396849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- COGS - Expenses = Net Income آلي تمامًا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2441448" y="303580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2441448" y="303580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514600" y="314553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Sheet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2514600" y="363931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معادلة الميزانية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514600" y="395020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32888" y="396849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Assets = Liabilities + Equity مع فحص تلقائي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608576" y="303580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608576" y="303580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681728" y="314553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Period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4681728" y="363931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الدورة المحاسبية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681728" y="395020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700016" y="396849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Open/Close lifecycle يمنع تعديل البيانات التاريخية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775704" y="3035808"/>
            <a:ext cx="2029968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775704" y="3035808"/>
            <a:ext cx="2029968" cy="7315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848856" y="3145536"/>
            <a:ext cx="188366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Immutability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6848856" y="3639312"/>
            <a:ext cx="18836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E7C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أثر التدقيق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848856" y="3950208"/>
            <a:ext cx="1883664" cy="749808"/>
          </a:xfrm>
          <a:prstGeom prst="rect">
            <a:avLst/>
          </a:prstGeom>
          <a:solidFill>
            <a:srgbClr val="F5F7FA"/>
          </a:solidFill>
          <a:ln w="12700">
            <a:solidFill>
              <a:srgbClr val="D0DA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867144" y="3968496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Reversal Entries فقط — لا حذف ولا تعديل بعد الترحيل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089136" y="0"/>
            <a:ext cx="54864" cy="514350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0" y="-457200"/>
            <a:ext cx="3657600" cy="3657600"/>
          </a:xfrm>
          <a:prstGeom prst="ellipse">
            <a:avLst/>
          </a:prstGeom>
          <a:solidFill>
            <a:srgbClr val="162B50">
              <a:alpha val="70000"/>
            </a:srgbClr>
          </a:solidFill>
          <a:ln w="12700">
            <a:solidFill>
              <a:srgbClr val="162B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خلاصة القول  |  Conclusion &amp; Discussion Readiness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274320" y="987552"/>
            <a:ext cx="5303520" cy="393192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987552"/>
            <a:ext cx="5303520" cy="914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115568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نقاط القوة المحاسبية: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" y="1572768"/>
            <a:ext cx="50292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النظام يُطبّق ٨ قوانين محاسبية أساسية بشكل برمجي ودقيق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مبدأ Double-Entry مُفرَض على ٣ مستويات: UI → API → Database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قائمة الدخل والميزانية مُشتقّتان آليًا من نفس مصدر البيانات (Journal Entries)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الـ Audit Trail محكوم بالكامل — لا حذف، لا تعديل، فقط Reversal Entries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Chart of Accounts يعكس شجرة حسابات حقيقية من 400+ حساب على 4 مستويات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النظام قادر على خدمة مؤسسات متعددة مع عزل كامل للبيانات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52160" y="987552"/>
            <a:ext cx="3017520" cy="393192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20840" y="1143000"/>
            <a:ext cx="1234440" cy="123444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5989320" y="2487168"/>
            <a:ext cx="2697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النظام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جاهز للنقاش</a:t>
            </a:r>
            <a:endParaRPr lang="en-US" sz="2000" dirty="0"/>
          </a:p>
        </p:txBody>
      </p:sp>
      <p:sp>
        <p:nvSpPr>
          <p:cNvPr id="15" name="Shape 12"/>
          <p:cNvSpPr/>
          <p:nvPr/>
        </p:nvSpPr>
        <p:spPr>
          <a:xfrm>
            <a:off x="6080760" y="3337560"/>
            <a:ext cx="2514600" cy="36576"/>
          </a:xfrm>
          <a:prstGeom prst="rect">
            <a:avLst/>
          </a:prstGeom>
          <a:solidFill>
            <a:srgbClr val="0D1F3C">
              <a:alpha val="50000"/>
            </a:srgbClr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989320" y="3429000"/>
            <a:ext cx="2697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Ready for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Discussion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989320" y="4114800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أسئلة؟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نظرة عامة على المشروع  |  Project Overview</a:t>
            </a:r>
            <a:endParaRPr lang="en-US" sz="2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123444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20700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ما هو Monee ERP؟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320040" y="1627632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2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Monee ERP هو نظام محاسبة مؤسسي (Enterprise Accounting System) متكامل، مبني على مبادئ القيد المزدوج (Double-Entry Accounting) بشكل صارم ودقيق. المشروع مش مجرد تطبيق لتسجيل أرقام — ده نظام بيطبّق قوانين المحاسبة (Accounting Laws) بشكل آلي ومُستقل.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74320" y="2423160"/>
            <a:ext cx="2788920" cy="24871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423160"/>
            <a:ext cx="2788920" cy="9144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8" y="2578608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84048" y="3035808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المشكلة المحاسبية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84048" y="3401568"/>
            <a:ext cx="257860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غالبية الأنظمة بتخزّن أرقام بدون ما تطبق قوانين المحاسبة الفعلية. Monee ERP اتبنى عشان يحل الـ Gap ده.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182112" y="2423160"/>
            <a:ext cx="2788920" cy="24871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182112" y="2423160"/>
            <a:ext cx="2788920" cy="9144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840" y="2578608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291840" y="3035808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الهدف الرئيسي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291840" y="3401568"/>
            <a:ext cx="257860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ضمان أن كل قيد محاسبي (Journal Entry) يتحقق منه آليًا — بما في ذلك قانون Debit = Credit قبل أي تسجيل.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6089904" y="2423160"/>
            <a:ext cx="2788920" cy="24871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089904" y="2423160"/>
            <a:ext cx="2788920" cy="914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632" y="2578608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199632" y="3035808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القيمة الأكاديمية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6199632" y="3401568"/>
            <a:ext cx="257860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تحويل نظرية المحاسبة من Theory إلى System Logic مطبّق فعليًا على Chart of Accounts حقيقي من 400+ حساب.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8288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201168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الفلسفة المحاسبية للنظام  |  Accounting Philosophy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274320" y="896112"/>
            <a:ext cx="8595360" cy="36576"/>
          </a:xfrm>
          <a:prstGeom prst="rect">
            <a:avLst/>
          </a:prstGeom>
          <a:solidFill>
            <a:srgbClr val="C8960C">
              <a:alpha val="5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078992"/>
            <a:ext cx="3931920" cy="38404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078992"/>
            <a:ext cx="3931920" cy="914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2801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ليه مش مجرد CRUD App؟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1810512"/>
            <a:ext cx="35661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تطبيق CRUD بيخزّن الأرقام فقط — لكنه مش بيتحقق من صحتها محاسبيًا.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الـ Accounting System الحقيقي بيطبّق Laws: كل رقم ليه اتجاه (Debit / Credit) وكل اتجاه ليه معنى.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الفرق: "تخزين رقم" vs "تطبيق سلوك محاسبي (Accounting Behavior)".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الـ Normal Balance مش مجرد بيانات — هو قانون محاسبي يحدد معنى الرصيد.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1078992"/>
            <a:ext cx="4389120" cy="38404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80560" y="1078992"/>
            <a:ext cx="4389120" cy="9144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261872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8EC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القوانين المحاسبية لازم تُطبَّق على مستوى النظام</a:t>
            </a:r>
            <a:endParaRPr lang="en-US" sz="125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617720" y="1719072"/>
          <a:ext cx="4114800" cy="306324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</a:tblGrid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المبدأ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C7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التطبيق في Monee ERP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C7B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Double-Entry Law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7FDDC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 مطبّق بـ Transaction Rollback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Normal Balance Rules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7FDDC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 محسوب ديناميكيًا في Reports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Postable Accounts Only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7FDDC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 Leaf-Node Rule مُفعّلة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 Integrity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7FDDC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 إغلاق دورة محاسبية حقيقي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B50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 Trail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7FDDC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 كل قيد غير قابل للحذف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3A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دليل الحسابات الشجري  |  Chart of Accounts (COA)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1069848"/>
            <a:ext cx="3657600" cy="43891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" y="1078992"/>
            <a:ext cx="1005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325880" y="1078992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الأصول  (Assets)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1444752"/>
            <a:ext cx="0" cy="27432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502920" y="1719072"/>
            <a:ext cx="274320" cy="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777240" y="1673352"/>
            <a:ext cx="3154680" cy="438912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50392" y="1682496"/>
            <a:ext cx="1005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828800" y="1682496"/>
            <a:ext cx="2057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الأصول الثابتة  (Fixed Assets)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005840" y="2048256"/>
            <a:ext cx="0" cy="27432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1005840" y="2322576"/>
            <a:ext cx="274320" cy="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1280160" y="2276856"/>
            <a:ext cx="2651760" cy="438912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353312" y="2286000"/>
            <a:ext cx="1005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101001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331720" y="2286000"/>
            <a:ext cx="1554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ثلاجات التبريد  (Refrigeration Units)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1508760" y="2651760"/>
            <a:ext cx="0" cy="27432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1508760" y="2926080"/>
            <a:ext cx="274320" cy="0"/>
          </a:xfrm>
          <a:prstGeom prst="line">
            <a:avLst/>
          </a:prstGeom>
          <a:noFill/>
          <a:ln w="12700">
            <a:solidFill>
              <a:srgbClr val="AABBCC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1783080" y="2880360"/>
            <a:ext cx="2148840" cy="438912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1856232" y="2889504"/>
            <a:ext cx="1005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101001001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834640" y="2889504"/>
            <a:ext cx="10515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ثلاجة التبريد #1  ✓ Postable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3566160"/>
            <a:ext cx="1280160" cy="128016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57200" y="356616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400+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011680" y="3566160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9-Digit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Hierarchical Code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343400" y="1078992"/>
            <a:ext cx="4526280" cy="3904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343400" y="1078992"/>
            <a:ext cx="4526280" cy="731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pic>
        <p:nvPicPr>
          <p:cNvPr id="2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1261872"/>
            <a:ext cx="457200" cy="457200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5138928" y="126187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ليه الشجرة مهمة محاسبيًا؟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4434840" y="1847088"/>
            <a:ext cx="45720" cy="5303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590288" y="18470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Aggregation Logic: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590288" y="212140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رصيد الحساب الأب = مجموع أرصدة أبنائه تلقائيًا. التقارير المالية بتتحسب بـ Recursive Summation.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4434840" y="2624328"/>
            <a:ext cx="45720" cy="5303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590288" y="262432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Precision: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4590288" y="289864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كل معاملة مرتبطة بـ Leaf Account محدد — ما فيش تعميم. ده بيضمن دقة التدقيق (Audit Accuracy).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4434840" y="3401568"/>
            <a:ext cx="45720" cy="5303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590288" y="340156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Statement Mapping:</a:t>
            </a:r>
            <a:endParaRPr lang="en-US" sz="1100" dirty="0"/>
          </a:p>
        </p:txBody>
      </p:sp>
      <p:sp>
        <p:nvSpPr>
          <p:cNvPr id="39" name="Text 36"/>
          <p:cNvSpPr/>
          <p:nvPr/>
        </p:nvSpPr>
        <p:spPr>
          <a:xfrm>
            <a:off x="4590288" y="367588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الكود نفسه بيحدد الحساب ينتمي لـ Balance Sheet ولا Income Statement تلقائيًا.</a:t>
            </a:r>
            <a:endParaRPr lang="en-US" sz="1000" dirty="0"/>
          </a:p>
        </p:txBody>
      </p:sp>
      <p:sp>
        <p:nvSpPr>
          <p:cNvPr id="40" name="Shape 37"/>
          <p:cNvSpPr/>
          <p:nvPr/>
        </p:nvSpPr>
        <p:spPr>
          <a:xfrm>
            <a:off x="4434840" y="4178808"/>
            <a:ext cx="45720" cy="53035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4590288" y="417880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Scalability:</a:t>
            </a:r>
            <a:endParaRPr lang="en-US" sz="1100" dirty="0"/>
          </a:p>
        </p:txBody>
      </p:sp>
      <p:sp>
        <p:nvSpPr>
          <p:cNvPr id="42" name="Text 39"/>
          <p:cNvSpPr/>
          <p:nvPr/>
        </p:nvSpPr>
        <p:spPr>
          <a:xfrm>
            <a:off x="4590288" y="4453128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إضافة حساب جديد تحت أي أب بيظهر فورًا في التقارير — بدون أي تعديل على الكود.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قاعدة الحساب القابل للترحيل  |  Postable Leaf-Node Rule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3931920" cy="2697480"/>
          </a:xfrm>
          <a:prstGeom prst="rect">
            <a:avLst/>
          </a:prstGeom>
          <a:solidFill>
            <a:srgbClr val="FEF2F2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43000"/>
            <a:ext cx="3931920" cy="1097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9844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Non-Postable (Parent Accounts)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11480" y="1810512"/>
            <a:ext cx="365760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→  الأصول  (Assets) — Level 1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  →  الأصول الثابتة — Level 2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101001  →  ثلاجات التبريد — Level 3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is_postable = 0   ❌  لا يُسمح بترحيل القيود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ليه؟ عشان هي حسابات تجميع (Aggregation) — قيمتها بتيجي من أبنائها، مش من تسجيل مباشر.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26280" y="1143000"/>
            <a:ext cx="4343400" cy="2697480"/>
          </a:xfrm>
          <a:prstGeom prst="rect">
            <a:avLst/>
          </a:prstGeom>
          <a:solidFill>
            <a:srgbClr val="F0FDF4"/>
          </a:solidFill>
          <a:ln w="12700">
            <a:solidFill>
              <a:srgbClr val="1A6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26280" y="1143000"/>
            <a:ext cx="4343400" cy="10972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129844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Postable (Leaf Accounts — 9-Digit)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663440" y="1810512"/>
            <a:ext cx="402336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101001001  →  ثلاجة التبريد #1 — Level 4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102001001  →  بنك الأهلي – الحساب الجاري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401001001  →  إيرادات مبيعات تمور خام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is_postable = 1   ✓  يُسمح بترحيل القيود فقط هنا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النظام يرفض أي قيد يستهدف حساب غير Postable — رسالة خطأ واضحة.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977640"/>
            <a:ext cx="859536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977640"/>
            <a:ext cx="73152" cy="96012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4041648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المبرر المحاسبي: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02920" y="440740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في المحاسبة الاحترافية، حسابات الأب هي تصنيفات تحليلية فقط — لا يجوز تسجيل قيود عليها مباشرةً لأن ذلك يُفسد قراءة التقارير المالية ويُضعف صحة الـ Audit Trail.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تطبيق قانون القيد المزدوج  |  Double-Entry Accounting Enforcement</a:t>
            </a:r>
            <a:endParaRPr lang="en-US" sz="1850" dirty="0"/>
          </a:p>
        </p:txBody>
      </p:sp>
      <p:sp>
        <p:nvSpPr>
          <p:cNvPr id="6" name="Shape 4"/>
          <p:cNvSpPr/>
          <p:nvPr/>
        </p:nvSpPr>
        <p:spPr>
          <a:xfrm>
            <a:off x="1371600" y="960120"/>
            <a:ext cx="6400800" cy="82296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371600" y="96012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D1F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Σ Debits  =  Σ Credits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320040" y="2011680"/>
            <a:ext cx="2651760" cy="283464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25880" y="1920240"/>
            <a:ext cx="640080" cy="640080"/>
          </a:xfrm>
          <a:prstGeom prst="ellipse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11480" y="263347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0F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الإدخال (Input)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9768" y="3127248"/>
            <a:ext cx="243230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المستخدم بيدخل القيود في واجهة المستخدم. في الـ Frontend، مجموع المدين (Debit) ومجموع الدائن (Credit) بيتحسبوا لحظيًا، والزر بيبقى Disabled لو مش متوازن.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154680" y="2011680"/>
            <a:ext cx="2651760" cy="283464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60520" y="1920240"/>
            <a:ext cx="640080" cy="640080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60520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246120" y="263347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التحقق (Validation)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64408" y="3127248"/>
            <a:ext cx="243230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البـ Backend (JournalEntryService) بيعيد حساب المجاميع. لو في أي فرق — حتى لو 0.01 — الـ Service بيرفض العملية كاملة ومبيسجّلش أي سطر.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89320" y="2011680"/>
            <a:ext cx="2651760" cy="283464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95160" y="1920240"/>
            <a:ext cx="640080" cy="6400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95160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080760" y="263347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0F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الحماية (Protection)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099048" y="3127248"/>
            <a:ext cx="243230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الـ Database بتشتغل داخل SQLite Transaction. لو فشل أي جزء، Automatic ROLLBACK بيرجّع كل حاجة — مستحيل يبقى في قيد غير متوازن في قاعدة البيانات.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نظرية الرصيد الطبيعي  |  Normal Balance Theory</a:t>
            </a:r>
            <a:endParaRPr lang="en-US" sz="2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2880360"/>
        </p:xfrm>
        <a:graphic>
          <a:graphicData uri="http://schemas.openxmlformats.org/drawingml/2006/table">
            <a:tbl>
              <a:tblPr/>
              <a:tblGrid>
                <a:gridCol w="1737360"/>
                <a:gridCol w="1371600"/>
                <a:gridCol w="1280160"/>
                <a:gridCol w="1280160"/>
                <a:gridCol w="2926080"/>
              </a:tblGrid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نوع الحساب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الرصيد الطبيعي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يزداد بـ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يقل بـ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قاعدة الحساب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C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Assets (أصول)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4B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 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SUM(Debit) − SUM(Credit)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Expenses (مصروفات)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4B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 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SUM(Debit) − SUM(Credit)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8FF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Liabilities (التزامات)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6B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 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SUM(Credit) − SUM(Debit)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 (حقوق الملكية)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6B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 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SUM(Credit) − SUM(Debit)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(إيرادات)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6B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 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A26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SUM(Credit) − SUM(Debit)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5E2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274320" y="4160520"/>
            <a:ext cx="4160520" cy="749808"/>
          </a:xfrm>
          <a:prstGeom prst="rect">
            <a:avLst/>
          </a:prstGeom>
          <a:solidFill>
            <a:srgbClr val="DBEAFE"/>
          </a:solidFill>
          <a:ln w="12700">
            <a:solidFill>
              <a:srgbClr val="93C5FD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274320" y="4160520"/>
            <a:ext cx="73152" cy="749808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42062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Debit Normal Balance: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57200" y="446227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Assets &amp; Expenses  →  رصيدهم طبيعي مدين — الـ Net Balance = Σ Debit − Σ Credit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709160" y="4160520"/>
            <a:ext cx="4160520" cy="749808"/>
          </a:xfrm>
          <a:prstGeom prst="rect">
            <a:avLst/>
          </a:prstGeom>
          <a:solidFill>
            <a:srgbClr val="DCFCE7"/>
          </a:solidFill>
          <a:ln w="12700">
            <a:solidFill>
              <a:srgbClr val="86EFAC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09160" y="4160520"/>
            <a:ext cx="73152" cy="74980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892040" y="42062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Normal Balance: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892040" y="446227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Liabilities, Equity &amp; Revenue  →  رصيدهم طبيعي دائن — Net Balance = Σ Credit − Σ Debit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64592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ميزان المراجعة  |  Trial Balance — Generation Logic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182880" y="987552"/>
            <a:ext cx="1508760" cy="713232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" y="987552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Entries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(مسجّلة ومُرحَّلة)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737360" y="1024128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148840" y="987552"/>
            <a:ext cx="1508760" cy="713232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194560" y="987552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 by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Code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703320" y="1024128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114800" y="987552"/>
            <a:ext cx="1508760" cy="71323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160520" y="987552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Normal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Rules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669280" y="1024128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6080760" y="987552"/>
            <a:ext cx="1508760" cy="713232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26480" y="987552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Balance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(ميزان المراجعة)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1920240"/>
            <a:ext cx="2011680" cy="29260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1920240"/>
            <a:ext cx="2011680" cy="109728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084832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65760" y="27432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رصيد أول المدة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5760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9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كل حساب بيبدأ برصيد مرحّل من الفترة السابقة أو من قيد الأرصدة الافتتاحية (Opening Balance Entry).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441448" y="1920240"/>
            <a:ext cx="2011680" cy="29260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441448" y="1920240"/>
            <a:ext cx="2011680" cy="109728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32888" y="2084832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532888" y="27432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حركة الفترة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532888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9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مجموع المدين والدائن للقيود المُرحَّلة خلال الفترة فقط — بدون الأرصدة الافتتاحية.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08576" y="1920240"/>
            <a:ext cx="2011680" cy="29260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608576" y="1920240"/>
            <a:ext cx="2011680" cy="10972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00016" y="2084832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Debit / Credit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00016" y="27432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الإجمالي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00016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9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الإجمالي = Opening + Movement. لازم يكون Σ Total Debit = Σ Total Credit.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775704" y="1920240"/>
            <a:ext cx="2011680" cy="2926080"/>
          </a:xfrm>
          <a:prstGeom prst="rect">
            <a:avLst/>
          </a:prstGeom>
          <a:solidFill>
            <a:srgbClr val="162B50"/>
          </a:solidFill>
          <a:ln w="12700">
            <a:solidFill>
              <a:srgbClr val="1E3A6E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775704" y="1920240"/>
            <a:ext cx="2011680" cy="10972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67144" y="2084832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867144" y="27432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الرصيد الختامي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67144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950" dirty="0">
                <a:solidFill>
                  <a:srgbClr val="9B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الرصيد الصافي بيتحسب حسب Normal Balance. لو بيختلوا — في مشكلة محاسبية.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09728"/>
            <a:ext cx="640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60120" y="16459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قائمة الدخل  |  Income Statement — Dynamic Logic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274320" y="1152144"/>
            <a:ext cx="292608" cy="292608"/>
          </a:xfrm>
          <a:prstGeom prst="ellipse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152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1115568"/>
            <a:ext cx="3749040" cy="384048"/>
          </a:xfrm>
          <a:prstGeom prst="rect">
            <a:avLst/>
          </a:prstGeom>
          <a:solidFill>
            <a:srgbClr val="1A6B3C"/>
          </a:solidFill>
          <a:ln w="12700">
            <a:solidFill>
              <a:srgbClr val="1A6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1115568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إجمالي الإيرادات  (Gross Revenue)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40080" y="1810512"/>
            <a:ext cx="292608" cy="29260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18105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005840" y="1773936"/>
            <a:ext cx="3749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97280" y="1773936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تكلفة البضاعة المباعة  (COGS)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2468880"/>
            <a:ext cx="292608" cy="292608"/>
          </a:xfrm>
          <a:prstGeom prst="ellipse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24688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2432304"/>
            <a:ext cx="3749040" cy="384048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31520" y="2432304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مجمل الربح  (Gross Profit)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40080" y="3127248"/>
            <a:ext cx="292608" cy="29260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1272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1005840" y="3090672"/>
            <a:ext cx="374904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097280" y="3090672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المصروفات التشغيلية  (Operating Expenses)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3785616"/>
            <a:ext cx="292608" cy="292608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378561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40080" y="3749040"/>
            <a:ext cx="3749040" cy="38404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731520" y="374904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صافي الربح / الخسارة  (Net Income / Loss)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72000" y="1078992"/>
            <a:ext cx="429768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0" y="1078992"/>
            <a:ext cx="4297680" cy="9144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63440" y="1216152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القواعد المحاسبية الأساسية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617720" y="1719072"/>
            <a:ext cx="45720" cy="50292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73168" y="17190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الحسابات المُدرَجة فقط: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773168" y="19659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(4xx) وExpenses (3xx). حسابات الأصول والالتزامات لا تظهر في قائمة الدخل — هذا خطأ محاسبي فادح.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17720" y="2523744"/>
            <a:ext cx="45720" cy="50292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73168" y="252374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استثناء الأرصدة الافتتاحية: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773168" y="277063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قيود Opening Balance (entry_type = 'OPENING_BALANCE') محذوفة تمامًا من حسابات قائمة الدخل — هي أرصدة مرحّلة وليست إيرادًا أو مصروفًا جديدًا.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17720" y="3328416"/>
            <a:ext cx="45720" cy="50292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73168" y="332841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الفترة المحاسبية: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773168" y="357530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كل حسابات الدخل مُرتبطة بـ Accounting Period محددة. مش ممكن تحسب Net Income بدون تحديد الفترة.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617720" y="4133088"/>
            <a:ext cx="45720" cy="502920"/>
          </a:xfrm>
          <a:prstGeom prst="rect">
            <a:avLst/>
          </a:prstGeom>
          <a:solidFill>
            <a:srgbClr val="0E7C7B"/>
          </a:solidFill>
          <a:ln w="12700">
            <a:solidFill>
              <a:srgbClr val="0E7C7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73168" y="413308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صافي الربح ↔ الميزانية: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773168" y="437997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 indent="0" marL="0">
              <a:buNone/>
            </a:pPr>
            <a:r>
              <a:rPr lang="en-US" sz="1000" dirty="0">
                <a:solidFill>
                  <a:srgbClr val="3D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Income بيتحرك تلقائيًا من قائمة الدخل لـ Current Period Net Income في قائمة المركز المالي — بدون أي إدخال يدوي.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Monee ERP – Enterprise Accounting System Defense</dc:title>
  <dc:subject>PptxGenJS Presentation</dc:subject>
  <dc:creator>Monee ERP Team</dc:creator>
  <cp:lastModifiedBy>Monee ERP Team</cp:lastModifiedBy>
  <cp:revision>1</cp:revision>
  <dcterms:created xsi:type="dcterms:W3CDTF">2026-04-13T11:55:06Z</dcterms:created>
  <dcterms:modified xsi:type="dcterms:W3CDTF">2026-04-13T11:55:06Z</dcterms:modified>
</cp:coreProperties>
</file>